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0"/>
  </p:notesMasterIdLst>
  <p:sldIdLst>
    <p:sldId id="256" r:id="rId2"/>
    <p:sldId id="257" r:id="rId3"/>
    <p:sldId id="258" r:id="rId4"/>
    <p:sldId id="261" r:id="rId5"/>
    <p:sldId id="260" r:id="rId6"/>
    <p:sldId id="259" r:id="rId7"/>
    <p:sldId id="264" r:id="rId8"/>
    <p:sldId id="265" r:id="rId9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UEN, Chi-tung" initials="YC" lastIdx="5" clrIdx="0">
    <p:extLst>
      <p:ext uri="{19B8F6BF-5375-455C-9EA6-DF929625EA0E}">
        <p15:presenceInfo xmlns:p15="http://schemas.microsoft.com/office/powerpoint/2012/main" userId="S-1-5-21-2637006528-1015924553-1750768987-907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65662" autoAdjust="0"/>
  </p:normalViewPr>
  <p:slideViewPr>
    <p:cSldViewPr snapToGrid="0">
      <p:cViewPr varScale="1">
        <p:scale>
          <a:sx n="72" d="100"/>
          <a:sy n="72" d="100"/>
        </p:scale>
        <p:origin x="18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EECE6-D22F-496B-95C3-DE7C1C894660}" type="datetimeFigureOut">
              <a:rPr lang="zh-HK" altLang="en-US" smtClean="0"/>
              <a:t>9/2/2023</a:t>
            </a:fld>
            <a:endParaRPr lang="zh-HK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FFEA9E-33DC-4688-A2CE-5299C48A62E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07236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FEA9E-33DC-4688-A2CE-5299C48A62E7}" type="slidenum">
              <a:rPr lang="zh-HK" altLang="en-US" smtClean="0"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73089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FEA9E-33DC-4688-A2CE-5299C48A62E7}" type="slidenum">
              <a:rPr lang="zh-HK" altLang="en-US" smtClean="0"/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20039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FEA9E-33DC-4688-A2CE-5299C48A62E7}" type="slidenum">
              <a:rPr lang="zh-HK" altLang="en-US" smtClean="0"/>
              <a:t>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43210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FEA9E-33DC-4688-A2CE-5299C48A62E7}" type="slidenum">
              <a:rPr lang="zh-HK" altLang="en-US" smtClean="0"/>
              <a:t>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78762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教師可將學生分為</a:t>
            </a:r>
            <a:r>
              <a:rPr lang="en-US" altLang="zh-TW" dirty="0" smtClean="0"/>
              <a:t>3-4</a:t>
            </a:r>
            <a:r>
              <a:rPr lang="zh-TW" altLang="en-US" dirty="0" smtClean="0"/>
              <a:t>人一組，進行討論。</a:t>
            </a:r>
          </a:p>
          <a:p>
            <a:r>
              <a:rPr lang="zh-TW" altLang="en-US" dirty="0" smtClean="0"/>
              <a:t> </a:t>
            </a:r>
          </a:p>
          <a:p>
            <a:r>
              <a:rPr lang="zh-TW" altLang="en-US" dirty="0" smtClean="0"/>
              <a:t>反思問題（參考答案）</a:t>
            </a:r>
            <a:endParaRPr lang="en-US" altLang="zh-TW" dirty="0" smtClean="0"/>
          </a:p>
          <a:p>
            <a:pPr marL="228600" indent="-228600">
              <a:buFont typeface="+mj-lt"/>
              <a:buAutoNum type="arabicPeriod"/>
            </a:pPr>
            <a:r>
              <a:rPr lang="zh-TW" altLang="en-US" dirty="0" smtClean="0"/>
              <a:t>何偉強想起女兒還年幼，加上太太當時仍未有香港居民身份證，擔心自己如有不測，她倆會孤苦無依，因此下定決心戒毒。／他最重視家人／親情／家庭關係</a:t>
            </a:r>
            <a:endParaRPr lang="en-US" altLang="zh-TW" dirty="0" smtClean="0"/>
          </a:p>
          <a:p>
            <a:pPr marL="228600" indent="-228600">
              <a:buFont typeface="+mj-lt"/>
              <a:buAutoNum type="arabicPeriod"/>
            </a:pPr>
            <a:r>
              <a:rPr lang="zh-TW" altLang="en-US" dirty="0" smtClean="0"/>
              <a:t>戒毒之後的何偉強跟家人相處時更融洽，亦能為女兒成長帶來正能量。</a:t>
            </a:r>
            <a:endParaRPr lang="en-US" altLang="zh-TW" dirty="0" smtClean="0"/>
          </a:p>
          <a:p>
            <a:pPr marL="228600" indent="-228600">
              <a:buFont typeface="+mj-lt"/>
              <a:buAutoNum type="arabicPeriod"/>
            </a:pPr>
            <a:r>
              <a:rPr lang="zh-TW" altLang="en-US" dirty="0" smtClean="0"/>
              <a:t>何太認為是愛讓這份感情仍能堅持，也終能成功的。</a:t>
            </a:r>
            <a:endParaRPr lang="en-US" altLang="zh-TW" dirty="0" smtClean="0"/>
          </a:p>
          <a:p>
            <a:pPr marL="228600" indent="-228600">
              <a:buFont typeface="+mj-lt"/>
              <a:buAutoNum type="arabicPeriod"/>
            </a:pPr>
            <a:r>
              <a:rPr lang="zh-HK" altLang="en-US" dirty="0" smtClean="0"/>
              <a:t>何玉兒用</a:t>
            </a:r>
            <a:r>
              <a:rPr lang="zh-TW" altLang="en-US" dirty="0" smtClean="0"/>
              <a:t>是一本百科全書來比喻她爸爸，因為她從爸爸身上學到很多從未遇到的經歷。</a:t>
            </a:r>
            <a:r>
              <a:rPr lang="en-US" altLang="zh-TW" dirty="0" smtClean="0"/>
              <a:t>(</a:t>
            </a:r>
            <a:r>
              <a:rPr lang="zh-TW" altLang="en-US" dirty="0" smtClean="0"/>
              <a:t>自由作答</a:t>
            </a:r>
            <a:r>
              <a:rPr lang="en-US" altLang="zh-TW" dirty="0" smtClean="0"/>
              <a:t>)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dirty="0" smtClean="0"/>
              <a:t>何玉兒從她爸爸身上學到有愛心、善良等的做人道理。</a:t>
            </a:r>
            <a:endParaRPr lang="en-US" altLang="zh-HK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FEA9E-33DC-4688-A2CE-5299C48A62E7}" type="slidenum">
              <a:rPr lang="zh-HK" altLang="en-US" smtClean="0"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88663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教師可引中華經典名句：「人誰無過，過而能改，善莫大焉。」，出自</a:t>
            </a:r>
            <a:r>
              <a:rPr lang="en-US" altLang="zh-TW" dirty="0" smtClean="0"/>
              <a:t>《</a:t>
            </a:r>
            <a:r>
              <a:rPr lang="zh-TW" altLang="en-US" dirty="0" smtClean="0"/>
              <a:t>左傳</a:t>
            </a:r>
            <a:r>
              <a:rPr lang="en-US" altLang="zh-TW" dirty="0" smtClean="0"/>
              <a:t>‧</a:t>
            </a:r>
            <a:r>
              <a:rPr lang="zh-TW" altLang="en-US" dirty="0" smtClean="0"/>
              <a:t>宣公二年</a:t>
            </a:r>
            <a:r>
              <a:rPr lang="en-US" altLang="zh-TW" dirty="0" smtClean="0"/>
              <a:t>》</a:t>
            </a:r>
            <a:r>
              <a:rPr lang="zh-TW" altLang="en-US" dirty="0" smtClean="0"/>
              <a:t>士季進諫晉靈公的一句話，指出一個人犯錯後能夠改正，痛改前非，也是一種美德。因為肯去改正過失已屬難得，而有自我修正、自我完善的決心和恆心則更是難能可貴。</a:t>
            </a:r>
            <a:endParaRPr lang="en-US" altLang="zh-TW" dirty="0" smtClean="0"/>
          </a:p>
          <a:p>
            <a:endParaRPr lang="en-US" altLang="zh-HK" dirty="0" smtClean="0"/>
          </a:p>
          <a:p>
            <a:r>
              <a:rPr lang="zh-HK" altLang="en-US" dirty="0" smtClean="0"/>
              <a:t>參考：</a:t>
            </a:r>
            <a:r>
              <a:rPr lang="zh-TW" altLang="en-US" dirty="0" smtClean="0"/>
              <a:t>中華經典名句釋義與應用</a:t>
            </a:r>
            <a:endParaRPr lang="en-US" altLang="zh-HK" dirty="0" smtClean="0"/>
          </a:p>
          <a:p>
            <a:r>
              <a:rPr lang="en-US" altLang="zh-HK" dirty="0" smtClean="0"/>
              <a:t>https://www.edb.gov.hk/tc/curriculum-development/kla/chi-edu/chinese-culture/chi-culture-interpretation.html</a:t>
            </a:r>
          </a:p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FEA9E-33DC-4688-A2CE-5299C48A62E7}" type="slidenum">
              <a:rPr lang="zh-HK" altLang="en-US" smtClean="0"/>
              <a:t>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86091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FEA9E-33DC-4688-A2CE-5299C48A62E7}" type="slidenum">
              <a:rPr lang="zh-HK" altLang="en-US" smtClean="0"/>
              <a:t>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185153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FEA9E-33DC-4688-A2CE-5299C48A62E7}" type="slidenum">
              <a:rPr lang="zh-HK" altLang="en-US" smtClean="0"/>
              <a:t>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72398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098041E-ACB1-43A6-8763-A6D468D41E2A}" type="datetimeFigureOut">
              <a:rPr lang="zh-HK" altLang="en-US" smtClean="0"/>
              <a:t>9/2/2023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6902D2E-9FCE-4D6F-BD9A-2A08E31DE5B9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17924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8041E-ACB1-43A6-8763-A6D468D41E2A}" type="datetimeFigureOut">
              <a:rPr lang="zh-HK" altLang="en-US" smtClean="0"/>
              <a:t>9/2/2023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02D2E-9FCE-4D6F-BD9A-2A08E31DE5B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67392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8041E-ACB1-43A6-8763-A6D468D41E2A}" type="datetimeFigureOut">
              <a:rPr lang="zh-HK" altLang="en-US" smtClean="0"/>
              <a:t>9/2/2023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02D2E-9FCE-4D6F-BD9A-2A08E31DE5B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37230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8041E-ACB1-43A6-8763-A6D468D41E2A}" type="datetimeFigureOut">
              <a:rPr lang="zh-HK" altLang="en-US" smtClean="0"/>
              <a:t>9/2/2023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02D2E-9FCE-4D6F-BD9A-2A08E31DE5B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95561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098041E-ACB1-43A6-8763-A6D468D41E2A}" type="datetimeFigureOut">
              <a:rPr lang="zh-HK" altLang="en-US" smtClean="0"/>
              <a:t>9/2/2023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6902D2E-9FCE-4D6F-BD9A-2A08E31DE5B9}" type="slidenum">
              <a:rPr lang="zh-HK" altLang="en-US" smtClean="0"/>
              <a:t>‹#›</a:t>
            </a:fld>
            <a:endParaRPr lang="zh-HK" alt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3223977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8041E-ACB1-43A6-8763-A6D468D41E2A}" type="datetimeFigureOut">
              <a:rPr lang="zh-HK" altLang="en-US" smtClean="0"/>
              <a:t>9/2/2023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02D2E-9FCE-4D6F-BD9A-2A08E31DE5B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4673113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8041E-ACB1-43A6-8763-A6D468D41E2A}" type="datetimeFigureOut">
              <a:rPr lang="zh-HK" altLang="en-US" smtClean="0"/>
              <a:t>9/2/2023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02D2E-9FCE-4D6F-BD9A-2A08E31DE5B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4318808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8041E-ACB1-43A6-8763-A6D468D41E2A}" type="datetimeFigureOut">
              <a:rPr lang="zh-HK" altLang="en-US" smtClean="0"/>
              <a:t>9/2/2023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02D2E-9FCE-4D6F-BD9A-2A08E31DE5B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9632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8041E-ACB1-43A6-8763-A6D468D41E2A}" type="datetimeFigureOut">
              <a:rPr lang="zh-HK" altLang="en-US" smtClean="0"/>
              <a:t>9/2/2023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02D2E-9FCE-4D6F-BD9A-2A08E31DE5B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17038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0098041E-ACB1-43A6-8763-A6D468D41E2A}" type="datetimeFigureOut">
              <a:rPr lang="zh-HK" altLang="en-US" smtClean="0"/>
              <a:t>9/2/2023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A6902D2E-9FCE-4D6F-BD9A-2A08E31DE5B9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078315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0098041E-ACB1-43A6-8763-A6D468D41E2A}" type="datetimeFigureOut">
              <a:rPr lang="zh-HK" altLang="en-US" smtClean="0"/>
              <a:t>9/2/2023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A6902D2E-9FCE-4D6F-BD9A-2A08E31DE5B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70274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098041E-ACB1-43A6-8763-A6D468D41E2A}" type="datetimeFigureOut">
              <a:rPr lang="zh-HK" altLang="en-US" smtClean="0"/>
              <a:t>9/2/2023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6902D2E-9FCE-4D6F-BD9A-2A08E31DE5B9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57022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milycouncil.gov.hk/tc/edu/edu_sfcs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milycouncil.gov.hk/tc/main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db.gov.hk/tc/curriculum-development/4-key-tasks/moral-civic/Newwebsite/flash/family.html" TargetMode="External"/><Relationship Id="rId4" Type="http://schemas.openxmlformats.org/officeDocument/2006/relationships/hyperlink" Target="https://www.edb.gov.hk/tc/curriculum-development/kla/chi-edu/chinese-culture/chi-culture-main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32401" y="4454395"/>
            <a:ext cx="9144000" cy="3197991"/>
          </a:xfrm>
        </p:spPr>
        <p:txBody>
          <a:bodyPr>
            <a:normAutofit/>
          </a:bodyPr>
          <a:lstStyle/>
          <a:p>
            <a:pPr algn="r"/>
            <a:r>
              <a:rPr lang="zh-TW" altLang="en-US" sz="2400" dirty="0" smtClean="0"/>
              <a:t>高小／初中</a:t>
            </a:r>
            <a:br>
              <a:rPr lang="zh-TW" altLang="en-US" sz="2400" dirty="0" smtClean="0"/>
            </a:br>
            <a:r>
              <a:rPr lang="zh-TW" altLang="en-US" sz="2400" dirty="0" smtClean="0"/>
              <a:t>教育局 </a:t>
            </a:r>
            <a:br>
              <a:rPr lang="zh-TW" altLang="en-US" sz="2400" dirty="0" smtClean="0"/>
            </a:br>
            <a:r>
              <a:rPr lang="zh-TW" altLang="en-US" sz="2400" dirty="0" smtClean="0"/>
              <a:t>德育、公民及國民教育組</a:t>
            </a:r>
            <a:r>
              <a:rPr lang="en-US" altLang="zh-TW" sz="2400" dirty="0" smtClean="0"/>
              <a:t>1</a:t>
            </a:r>
            <a:r>
              <a:rPr lang="zh-TW" altLang="en-US" sz="2400" dirty="0" smtClean="0"/>
              <a:t>製作</a:t>
            </a:r>
            <a:br>
              <a:rPr lang="zh-TW" altLang="en-US" sz="2400" dirty="0" smtClean="0"/>
            </a:br>
            <a:r>
              <a:rPr lang="en-US" altLang="zh-TW" sz="2400" dirty="0" smtClean="0"/>
              <a:t>2023</a:t>
            </a:r>
            <a:r>
              <a:rPr lang="zh-TW" altLang="en-US" sz="2400" dirty="0" smtClean="0"/>
              <a:t>年</a:t>
            </a:r>
            <a:r>
              <a:rPr lang="en-US" altLang="zh-TW" sz="2400" dirty="0" smtClean="0"/>
              <a:t>2</a:t>
            </a:r>
            <a:r>
              <a:rPr lang="zh-TW" altLang="en-US" sz="2400" dirty="0" smtClean="0"/>
              <a:t>月</a:t>
            </a:r>
            <a:endParaRPr lang="zh-HK" alt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6465" y="2975723"/>
            <a:ext cx="9144000" cy="701020"/>
          </a:xfrm>
        </p:spPr>
        <p:txBody>
          <a:bodyPr>
            <a:noAutofit/>
          </a:bodyPr>
          <a:lstStyle/>
          <a:p>
            <a:r>
              <a:rPr lang="zh-TW" altLang="en-US" sz="7200" dirty="0" smtClean="0"/>
              <a:t>吸毒爸爸華麗蛻變</a:t>
            </a:r>
            <a:endParaRPr lang="zh-HK" altLang="en-US" sz="7200" dirty="0"/>
          </a:p>
        </p:txBody>
      </p:sp>
      <p:sp>
        <p:nvSpPr>
          <p:cNvPr id="4" name="矩形 3"/>
          <p:cNvSpPr/>
          <p:nvPr/>
        </p:nvSpPr>
        <p:spPr>
          <a:xfrm>
            <a:off x="3090465" y="232939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TW" altLang="en-US" dirty="0"/>
              <a:t>價值觀教育（品德及倫理教育）</a:t>
            </a:r>
            <a:br>
              <a:rPr lang="zh-TW" altLang="en-US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45693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學習重點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874517"/>
            <a:ext cx="10178322" cy="35935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200" dirty="0" smtClean="0"/>
              <a:t>學習目標</a:t>
            </a:r>
            <a:r>
              <a:rPr lang="en-US" altLang="zh-TW" sz="3200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sz="3200" dirty="0" smtClean="0"/>
              <a:t>了解家人之間</a:t>
            </a:r>
            <a:r>
              <a:rPr lang="zh-TW" altLang="en-US" sz="3200" dirty="0" smtClean="0"/>
              <a:t>互相扶持</a:t>
            </a:r>
            <a:r>
              <a:rPr lang="zh-TW" altLang="en-US" sz="3200" dirty="0" smtClean="0"/>
              <a:t>的重要。</a:t>
            </a:r>
            <a:endParaRPr lang="en-US" altLang="zh-TW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sz="3200" dirty="0"/>
              <a:t>欣賞父母</a:t>
            </a:r>
            <a:r>
              <a:rPr lang="zh-TW" altLang="en-US" sz="3200" dirty="0" smtClean="0"/>
              <a:t>對家人無私</a:t>
            </a:r>
            <a:r>
              <a:rPr lang="zh-TW" altLang="en-US" sz="3200" dirty="0"/>
              <a:t>的</a:t>
            </a:r>
            <a:r>
              <a:rPr lang="zh-TW" altLang="en-US" sz="3200" dirty="0" smtClean="0"/>
              <a:t>付出。</a:t>
            </a:r>
            <a:endParaRPr lang="en-US" altLang="zh-TW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sz="3200" dirty="0" smtClean="0"/>
              <a:t>學會發掘家人值得自己學習的地方，感恩家人的教誨。</a:t>
            </a:r>
            <a:endParaRPr lang="en-US" altLang="zh-TW" sz="3200" dirty="0" smtClean="0"/>
          </a:p>
          <a:p>
            <a:pPr marL="514350" indent="-514350">
              <a:buFont typeface="+mj-lt"/>
              <a:buAutoNum type="arabicPeriod"/>
            </a:pPr>
            <a:endParaRPr lang="zh-TW" altLang="en-US" sz="3200" dirty="0" smtClean="0"/>
          </a:p>
          <a:p>
            <a:pPr marL="0" indent="0">
              <a:buNone/>
            </a:pPr>
            <a:r>
              <a:rPr lang="zh-TW" altLang="en-US" sz="3200" dirty="0" smtClean="0"/>
              <a:t>價值觀和態度：</a:t>
            </a:r>
            <a:endParaRPr lang="en-US" altLang="zh-TW" sz="3200" dirty="0" smtClean="0"/>
          </a:p>
          <a:p>
            <a:pPr marL="0" indent="0">
              <a:buNone/>
            </a:pPr>
            <a:r>
              <a:rPr lang="zh-TW" altLang="en-US" sz="3200" dirty="0" smtClean="0"/>
              <a:t>承擔精神、關愛、堅毅、</a:t>
            </a:r>
            <a:r>
              <a:rPr lang="zh-TW" altLang="en-US" sz="3200" dirty="0"/>
              <a:t>善良、無私</a:t>
            </a:r>
            <a:r>
              <a:rPr lang="zh-TW" altLang="en-US" sz="3200" dirty="0" smtClean="0"/>
              <a:t>付出</a:t>
            </a:r>
            <a:endParaRPr lang="zh-HK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21852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/>
              <a:t>短片簡介</a:t>
            </a:r>
            <a:r>
              <a:rPr lang="zh-HK" altLang="en-US" dirty="0" smtClean="0"/>
              <a:t>：</a:t>
            </a:r>
            <a:r>
              <a:rPr lang="zh-TW" altLang="en-US" dirty="0"/>
              <a:t>吸毒爸爸華麗</a:t>
            </a:r>
            <a:r>
              <a:rPr lang="zh-TW" altLang="en-US" dirty="0" smtClean="0"/>
              <a:t>蛻變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zh-HK" altLang="en-US" dirty="0" smtClean="0"/>
              <a:t>何偉強</a:t>
            </a:r>
            <a:r>
              <a:rPr lang="zh-TW" altLang="en-US" dirty="0" smtClean="0"/>
              <a:t>小時在徙置</a:t>
            </a:r>
            <a:r>
              <a:rPr lang="zh-TW" altLang="en-US" dirty="0"/>
              <a:t>區長大</a:t>
            </a:r>
            <a:r>
              <a:rPr lang="zh-TW" altLang="en-US" dirty="0" smtClean="0"/>
              <a:t>，</a:t>
            </a:r>
            <a:r>
              <a:rPr lang="zh-TW" altLang="en-US" dirty="0"/>
              <a:t>經常流連街頭，受朋</a:t>
            </a:r>
            <a:r>
              <a:rPr lang="zh-TW" altLang="en-US" dirty="0" smtClean="0"/>
              <a:t>輩影響</a:t>
            </a:r>
            <a:r>
              <a:rPr lang="zh-TW" altLang="en-US" dirty="0"/>
              <a:t>一起吸毒，</a:t>
            </a:r>
            <a:r>
              <a:rPr lang="zh-TW" altLang="en-US" dirty="0" smtClean="0"/>
              <a:t>斷斷續續</a:t>
            </a:r>
            <a:r>
              <a:rPr lang="zh-TW" altLang="en-US" dirty="0"/>
              <a:t>進出監牢</a:t>
            </a:r>
            <a:r>
              <a:rPr lang="zh-TW" altLang="en-US" dirty="0" smtClean="0"/>
              <a:t>長</a:t>
            </a:r>
            <a:r>
              <a:rPr lang="zh-TW" altLang="en-US" dirty="0"/>
              <a:t>達 </a:t>
            </a:r>
            <a:r>
              <a:rPr lang="en-US" altLang="zh-TW" dirty="0"/>
              <a:t>30 </a:t>
            </a:r>
            <a:r>
              <a:rPr lang="zh-TW" altLang="en-US" dirty="0"/>
              <a:t>年時間，獄中痛失至親，無法送別，成為遺憾。出獄後一次工業意外決心為家人戒毒</a:t>
            </a:r>
            <a:r>
              <a:rPr lang="en-US" altLang="zh-TW" dirty="0"/>
              <a:t>……</a:t>
            </a:r>
            <a:endParaRPr lang="zh-HK" altLang="en-US" dirty="0"/>
          </a:p>
          <a:p>
            <a:pPr marL="0" indent="0" algn="just">
              <a:buNone/>
            </a:pP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41616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/>
              <a:t>短片：</a:t>
            </a:r>
            <a:r>
              <a:rPr lang="zh-TW" altLang="en-US" dirty="0" smtClean="0"/>
              <a:t>吸毒</a:t>
            </a:r>
            <a:r>
              <a:rPr lang="zh-TW" altLang="en-US" dirty="0"/>
              <a:t>爸爸華麗蛻變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2560" y="1729373"/>
            <a:ext cx="9953324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zh-HK" dirty="0">
                <a:hlinkClick r:id="rId3"/>
              </a:rPr>
              <a:t>https://</a:t>
            </a:r>
            <a:r>
              <a:rPr lang="en-US" altLang="zh-HK" dirty="0" smtClean="0">
                <a:hlinkClick r:id="rId3"/>
              </a:rPr>
              <a:t>www.familycouncil.gov.hk/tc/edu/edu_sfcs.html</a:t>
            </a:r>
            <a:endParaRPr lang="en-US" altLang="zh-HK" dirty="0" smtClean="0"/>
          </a:p>
          <a:p>
            <a:pPr marL="0" indent="0">
              <a:buNone/>
            </a:pPr>
            <a:endParaRPr lang="en-US" altLang="zh-HK" dirty="0" smtClean="0"/>
          </a:p>
          <a:p>
            <a:pPr marL="0" indent="0">
              <a:buNone/>
            </a:pPr>
            <a:endParaRPr lang="en-US" altLang="zh-HK" dirty="0"/>
          </a:p>
          <a:p>
            <a:pPr marL="0" indent="0">
              <a:buNone/>
            </a:pPr>
            <a:endParaRPr lang="zh-HK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7576053" y="5121260"/>
            <a:ext cx="4576894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/>
              <a:t>家庭議會 </a:t>
            </a:r>
            <a:r>
              <a:rPr lang="en-US" altLang="zh-TW" sz="2800" dirty="0"/>
              <a:t>(Family Council</a:t>
            </a:r>
            <a:r>
              <a:rPr lang="en-US" altLang="zh-TW" sz="2800" dirty="0" smtClean="0"/>
              <a:t>)</a:t>
            </a:r>
          </a:p>
          <a:p>
            <a:r>
              <a:rPr lang="zh-TW" altLang="en-US" sz="2800" dirty="0" smtClean="0"/>
              <a:t>「</a:t>
            </a:r>
            <a:r>
              <a:rPr lang="zh-TW" altLang="en-US" sz="2800" dirty="0"/>
              <a:t>家</a:t>
            </a:r>
            <a:r>
              <a:rPr lang="en-US" altLang="zh-TW" sz="2800" dirty="0"/>
              <a:t>‧</a:t>
            </a:r>
            <a:r>
              <a:rPr lang="zh-TW" altLang="en-US" sz="2800" dirty="0"/>
              <a:t>凝聚愛」家庭教育短片</a:t>
            </a:r>
            <a:endParaRPr lang="en-US" altLang="zh-TW" sz="2800" dirty="0" smtClean="0"/>
          </a:p>
          <a:p>
            <a:r>
              <a:rPr lang="zh-HK" altLang="en-US" sz="2800" dirty="0" smtClean="0"/>
              <a:t>受</a:t>
            </a:r>
            <a:r>
              <a:rPr lang="zh-HK" altLang="en-US" sz="2800" dirty="0"/>
              <a:t>訪者</a:t>
            </a:r>
            <a:r>
              <a:rPr lang="zh-HK" altLang="en-US" sz="2800" dirty="0" smtClean="0"/>
              <a:t>：</a:t>
            </a:r>
            <a:r>
              <a:rPr lang="zh-TW" altLang="en-US" sz="2800" dirty="0" smtClean="0"/>
              <a:t>何偉強</a:t>
            </a:r>
            <a:r>
              <a:rPr lang="zh-TW" altLang="en-US" sz="2800" dirty="0"/>
              <a:t>和家人</a:t>
            </a:r>
            <a:endParaRPr lang="en-US" altLang="zh-TW" sz="2800" dirty="0" smtClean="0"/>
          </a:p>
          <a:p>
            <a:endParaRPr lang="en-US" altLang="zh-HK" dirty="0"/>
          </a:p>
          <a:p>
            <a:endParaRPr lang="zh-HK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56371" t="38433" r="23064" b="35559"/>
          <a:stretch/>
        </p:blipFill>
        <p:spPr>
          <a:xfrm>
            <a:off x="9822555" y="3350858"/>
            <a:ext cx="1563329" cy="158172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8444" y="2955260"/>
            <a:ext cx="6014395" cy="338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11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/>
              <a:t>反思</a:t>
            </a:r>
            <a:r>
              <a:rPr lang="zh-HK" altLang="en-US" dirty="0" smtClean="0"/>
              <a:t>問題</a:t>
            </a:r>
            <a:r>
              <a:rPr lang="en-US" altLang="zh-HK" dirty="0" smtClean="0"/>
              <a:t>(1)</a:t>
            </a:r>
            <a:r>
              <a:rPr lang="zh-HK" altLang="en-US" dirty="0" smtClean="0"/>
              <a:t>：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7" y="1825625"/>
            <a:ext cx="10475101" cy="435133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你認為要戒掉</a:t>
            </a:r>
            <a:r>
              <a:rPr lang="en-US" altLang="zh-TW" dirty="0" smtClean="0"/>
              <a:t>30</a:t>
            </a:r>
            <a:r>
              <a:rPr lang="zh-TW" altLang="en-US" dirty="0" smtClean="0"/>
              <a:t>年毒癮是件容易的事嗎？</a:t>
            </a:r>
            <a:r>
              <a:rPr lang="zh-HK" altLang="en-US" dirty="0" smtClean="0"/>
              <a:t>是甚麼原因</a:t>
            </a:r>
            <a:r>
              <a:rPr lang="zh-HK" altLang="en-US" dirty="0"/>
              <a:t>讓</a:t>
            </a:r>
            <a:r>
              <a:rPr lang="zh-HK" altLang="en-US" dirty="0" smtClean="0"/>
              <a:t>何偉強</a:t>
            </a:r>
            <a:r>
              <a:rPr lang="zh-TW" altLang="en-US" dirty="0" smtClean="0"/>
              <a:t>下定</a:t>
            </a:r>
            <a:r>
              <a:rPr lang="zh-HK" altLang="en-US" dirty="0" smtClean="0"/>
              <a:t>決心？</a:t>
            </a:r>
            <a:r>
              <a:rPr lang="zh-TW" altLang="en-US" dirty="0" smtClean="0"/>
              <a:t>從中可見</a:t>
            </a:r>
            <a:r>
              <a:rPr lang="zh-TW" altLang="en-US" strike="sngStrike" dirty="0" smtClean="0">
                <a:solidFill>
                  <a:srgbClr val="FF0000"/>
                </a:solidFill>
              </a:rPr>
              <a:t>她</a:t>
            </a:r>
            <a:r>
              <a:rPr lang="zh-TW" altLang="en-US" dirty="0" smtClean="0">
                <a:solidFill>
                  <a:srgbClr val="FF0000"/>
                </a:solidFill>
              </a:rPr>
              <a:t>他</a:t>
            </a:r>
            <a:r>
              <a:rPr lang="zh-TW" altLang="en-US" dirty="0" smtClean="0"/>
              <a:t>最重視的是甚麼？</a:t>
            </a:r>
            <a:endParaRPr lang="en-US" altLang="zh-HK" dirty="0" smtClean="0"/>
          </a:p>
          <a:p>
            <a:pPr marL="514350" indent="-514350">
              <a:buFont typeface="+mj-lt"/>
              <a:buAutoNum type="arabicPeriod"/>
            </a:pPr>
            <a:r>
              <a:rPr lang="zh-HK" altLang="en-US" dirty="0"/>
              <a:t>戒毒後的</a:t>
            </a:r>
            <a:r>
              <a:rPr lang="zh-HK" altLang="en-US" dirty="0" smtClean="0"/>
              <a:t>何偉強</a:t>
            </a:r>
            <a:r>
              <a:rPr lang="zh-TW" altLang="en-US" dirty="0"/>
              <a:t>跟家人的關係</a:t>
            </a:r>
            <a:r>
              <a:rPr lang="zh-TW" altLang="en-US" dirty="0" smtClean="0"/>
              <a:t>有甚麼改變？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是甚麼令何太多年來</a:t>
            </a:r>
            <a:r>
              <a:rPr lang="zh-TW" altLang="en-US" dirty="0"/>
              <a:t>仍</a:t>
            </a:r>
            <a:r>
              <a:rPr lang="zh-TW" altLang="en-US" dirty="0" smtClean="0"/>
              <a:t>對何偉強不</a:t>
            </a:r>
            <a:r>
              <a:rPr lang="zh-TW" altLang="en-US" dirty="0"/>
              <a:t>離不棄</a:t>
            </a:r>
            <a:r>
              <a:rPr lang="zh-TW" altLang="en-US" dirty="0" smtClean="0"/>
              <a:t>？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HK" altLang="en-US" dirty="0" smtClean="0"/>
              <a:t>何玉兒用甚麼來</a:t>
            </a:r>
            <a:r>
              <a:rPr lang="zh-HK" altLang="en-US" dirty="0"/>
              <a:t>比喻她的爸爸？你又會</a:t>
            </a:r>
            <a:r>
              <a:rPr lang="zh-HK" altLang="en-US" dirty="0" smtClean="0"/>
              <a:t>用甚麼東西</a:t>
            </a:r>
            <a:r>
              <a:rPr lang="zh-HK" altLang="en-US" dirty="0"/>
              <a:t>來形容你的父母？</a:t>
            </a:r>
            <a:endParaRPr lang="en-US" altLang="zh-HK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/>
              <a:t>何玉兒從她爸爸身上學</a:t>
            </a:r>
            <a:r>
              <a:rPr lang="zh-TW" altLang="en-US" dirty="0" smtClean="0"/>
              <a:t>到甚麼做人</a:t>
            </a:r>
            <a:r>
              <a:rPr lang="zh-TW" altLang="en-US" dirty="0"/>
              <a:t>的</a:t>
            </a:r>
            <a:r>
              <a:rPr lang="zh-TW" altLang="en-US" dirty="0" smtClean="0"/>
              <a:t>道理？你又從你家人的身上學會甚麼做人的道理？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56723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/>
              <a:t>反思問題</a:t>
            </a:r>
            <a:r>
              <a:rPr lang="en-US" altLang="zh-HK" dirty="0" smtClean="0"/>
              <a:t>(2)</a:t>
            </a:r>
            <a:r>
              <a:rPr lang="zh-HK" altLang="en-US" dirty="0"/>
              <a:t>：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42738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HK" altLang="en-US" b="1" dirty="0"/>
              <a:t>何玉兒</a:t>
            </a:r>
            <a:r>
              <a:rPr lang="zh-HK" altLang="en-US" b="1" dirty="0" smtClean="0"/>
              <a:t>認為</a:t>
            </a:r>
            <a:r>
              <a:rPr lang="zh-TW" altLang="en-US" b="1" dirty="0" smtClean="0"/>
              <a:t>爸爸雖然有吸毒</a:t>
            </a:r>
            <a:r>
              <a:rPr lang="zh-TW" altLang="en-US" b="1" dirty="0"/>
              <a:t>和入獄的經歷</a:t>
            </a:r>
            <a:r>
              <a:rPr lang="zh-TW" altLang="en-US" b="1" dirty="0" smtClean="0"/>
              <a:t>，但只要</a:t>
            </a:r>
            <a:r>
              <a:rPr lang="zh-TW" altLang="en-US" b="1" dirty="0"/>
              <a:t>他</a:t>
            </a:r>
            <a:r>
              <a:rPr lang="zh-TW" altLang="en-US" b="1" dirty="0" smtClean="0"/>
              <a:t>能坦誠並決心戒除</a:t>
            </a:r>
            <a:r>
              <a:rPr lang="zh-TW" altLang="en-US" b="1" dirty="0"/>
              <a:t>壞習慣，便是一個好榜樣</a:t>
            </a:r>
            <a:r>
              <a:rPr lang="zh-TW" altLang="en-US" b="1" dirty="0" smtClean="0"/>
              <a:t>。</a:t>
            </a:r>
            <a:endParaRPr lang="en-US" altLang="zh-TW" b="1" dirty="0" smtClean="0"/>
          </a:p>
          <a:p>
            <a:pPr lvl="1"/>
            <a:r>
              <a:rPr lang="zh-HK" altLang="en-US" sz="3200" dirty="0"/>
              <a:t>你認為人與人之間坦誠溝通重要嗎？若有家人犯錯</a:t>
            </a:r>
            <a:r>
              <a:rPr lang="zh-HK" altLang="en-US" sz="3200" dirty="0" smtClean="0"/>
              <a:t>，你</a:t>
            </a:r>
            <a:r>
              <a:rPr lang="zh-HK" altLang="en-US" sz="3200" dirty="0"/>
              <a:t>會原諒</a:t>
            </a:r>
            <a:r>
              <a:rPr lang="zh-HK" altLang="en-US" sz="3200" dirty="0" smtClean="0"/>
              <a:t>他</a:t>
            </a:r>
            <a:r>
              <a:rPr lang="zh-TW" altLang="en-US" sz="3200" dirty="0" smtClean="0"/>
              <a:t>／</a:t>
            </a:r>
            <a:r>
              <a:rPr lang="zh-HK" altLang="en-US" sz="3200" dirty="0" smtClean="0"/>
              <a:t>她</a:t>
            </a:r>
            <a:r>
              <a:rPr lang="zh-TW" altLang="en-US" sz="3200" dirty="0" smtClean="0"/>
              <a:t>／</a:t>
            </a:r>
            <a:r>
              <a:rPr lang="zh-HK" altLang="en-US" sz="3200" dirty="0" smtClean="0"/>
              <a:t>他們</a:t>
            </a:r>
            <a:r>
              <a:rPr lang="zh-HK" altLang="en-US" sz="3200" dirty="0"/>
              <a:t>嗎？可以和大家分享你的經歷嗎</a:t>
            </a:r>
            <a:r>
              <a:rPr lang="zh-HK" altLang="en-US" sz="3200" dirty="0" smtClean="0"/>
              <a:t>？</a:t>
            </a:r>
            <a:endParaRPr lang="en-US" altLang="zh-HK" sz="3200" dirty="0" smtClean="0"/>
          </a:p>
          <a:p>
            <a:pPr lvl="1"/>
            <a:r>
              <a:rPr lang="zh-TW" altLang="en-US" sz="3200" dirty="0" smtClean="0">
                <a:solidFill>
                  <a:schemeClr val="tx1"/>
                </a:solidFill>
              </a:rPr>
              <a:t>你又曾否試過做錯事，被家人原諒嗎？</a:t>
            </a:r>
            <a:r>
              <a:rPr lang="zh-HK" altLang="en-US" sz="3200" dirty="0">
                <a:solidFill>
                  <a:schemeClr val="tx1"/>
                </a:solidFill>
              </a:rPr>
              <a:t>可以和大家分享你的</a:t>
            </a:r>
            <a:r>
              <a:rPr lang="zh-HK" altLang="en-US" sz="3200" dirty="0" smtClean="0">
                <a:solidFill>
                  <a:schemeClr val="tx1"/>
                </a:solidFill>
              </a:rPr>
              <a:t>經歷</a:t>
            </a:r>
            <a:r>
              <a:rPr lang="zh-TW" altLang="en-US" sz="3200" dirty="0" smtClean="0">
                <a:solidFill>
                  <a:schemeClr val="tx1"/>
                </a:solidFill>
              </a:rPr>
              <a:t>和感受</a:t>
            </a:r>
            <a:r>
              <a:rPr lang="zh-HK" altLang="en-US" sz="3200" dirty="0" smtClean="0">
                <a:solidFill>
                  <a:schemeClr val="tx1"/>
                </a:solidFill>
              </a:rPr>
              <a:t>嗎</a:t>
            </a:r>
            <a:r>
              <a:rPr lang="zh-HK" altLang="en-US" sz="3200" dirty="0">
                <a:solidFill>
                  <a:schemeClr val="tx1"/>
                </a:solidFill>
              </a:rPr>
              <a:t>？</a:t>
            </a:r>
            <a:endParaRPr lang="en-US" altLang="zh-HK" sz="3200" dirty="0">
              <a:solidFill>
                <a:schemeClr val="tx1"/>
              </a:solidFill>
            </a:endParaRPr>
          </a:p>
          <a:p>
            <a:pPr lvl="1"/>
            <a:endParaRPr lang="zh-HK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44701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/>
              <a:t>延伸</a:t>
            </a:r>
            <a:r>
              <a:rPr lang="zh-HK" altLang="en-US" dirty="0" smtClean="0"/>
              <a:t>活動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何玉兒對</a:t>
            </a:r>
            <a:r>
              <a:rPr lang="zh-TW" altLang="en-US" dirty="0"/>
              <a:t>爸爸說： 「辛苦你了，看見你對家庭的付出，多謝你！ 」</a:t>
            </a:r>
            <a:endParaRPr lang="en-US" altLang="zh-TW" dirty="0" smtClean="0"/>
          </a:p>
          <a:p>
            <a:pPr marL="0" indent="0">
              <a:buNone/>
            </a:pPr>
            <a:endParaRPr lang="en-US" altLang="zh-HK" dirty="0"/>
          </a:p>
          <a:p>
            <a:pPr marL="0" indent="0">
              <a:buNone/>
            </a:pPr>
            <a:r>
              <a:rPr lang="zh-HK" altLang="en-US" dirty="0"/>
              <a:t>回家後，向你的父母說一句多謝的說話</a:t>
            </a:r>
            <a:r>
              <a:rPr lang="zh-HK" altLang="en-US" dirty="0" smtClean="0"/>
              <a:t>。</a:t>
            </a:r>
            <a:endParaRPr lang="en-US" altLang="zh-HK" dirty="0" smtClean="0"/>
          </a:p>
          <a:p>
            <a:pPr marL="0" indent="0">
              <a:buNone/>
            </a:pPr>
            <a:endParaRPr lang="en-US" altLang="zh-HK" dirty="0"/>
          </a:p>
          <a:p>
            <a:pPr marL="0" indent="0">
              <a:buNone/>
            </a:pPr>
            <a:endParaRPr lang="zh-HK" altLang="en-US" dirty="0"/>
          </a:p>
        </p:txBody>
      </p:sp>
      <p:sp>
        <p:nvSpPr>
          <p:cNvPr id="4" name="Oval Callout 3"/>
          <p:cNvSpPr/>
          <p:nvPr/>
        </p:nvSpPr>
        <p:spPr>
          <a:xfrm>
            <a:off x="7869456" y="4434841"/>
            <a:ext cx="3705726" cy="2085474"/>
          </a:xfrm>
          <a:prstGeom prst="wedgeEllipseCallout">
            <a:avLst>
              <a:gd name="adj1" fmla="val -67695"/>
              <a:gd name="adj2" fmla="val -2672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" name="心形 4"/>
          <p:cNvSpPr/>
          <p:nvPr/>
        </p:nvSpPr>
        <p:spPr>
          <a:xfrm>
            <a:off x="9074618" y="4963829"/>
            <a:ext cx="1295401" cy="102749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109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教師參考資料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593894"/>
            <a:ext cx="10787922" cy="35935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HK" altLang="en-US" sz="2400" dirty="0" smtClean="0"/>
              <a:t>家庭</a:t>
            </a:r>
            <a:r>
              <a:rPr lang="zh-HK" altLang="en-US" sz="2400" dirty="0"/>
              <a:t>議會 </a:t>
            </a:r>
            <a:r>
              <a:rPr lang="en-US" altLang="zh-HK" sz="2400" dirty="0"/>
              <a:t>(Family Council)</a:t>
            </a:r>
          </a:p>
          <a:p>
            <a:pPr marL="0" indent="0">
              <a:buNone/>
            </a:pPr>
            <a:r>
              <a:rPr lang="en-US" altLang="zh-HK" sz="2400" dirty="0">
                <a:hlinkClick r:id="rId3"/>
              </a:rPr>
              <a:t>https://www.familycouncil.gov.hk/tc/main</a:t>
            </a:r>
            <a:r>
              <a:rPr lang="en-US" altLang="zh-HK" sz="2400" dirty="0" smtClean="0">
                <a:hlinkClick r:id="rId3"/>
              </a:rPr>
              <a:t>/</a:t>
            </a:r>
            <a:endParaRPr lang="en-US" altLang="zh-HK" sz="2400" dirty="0" smtClean="0"/>
          </a:p>
          <a:p>
            <a:pPr marL="0" indent="0">
              <a:buNone/>
            </a:pPr>
            <a:endParaRPr lang="en-US" altLang="zh-HK" sz="2400" dirty="0" smtClean="0"/>
          </a:p>
          <a:p>
            <a:pPr marL="0" indent="0">
              <a:buNone/>
            </a:pPr>
            <a:r>
              <a:rPr lang="zh-TW" altLang="en-US" sz="2400" dirty="0" smtClean="0"/>
              <a:t>教育局：「</a:t>
            </a:r>
            <a:r>
              <a:rPr lang="zh-TW" altLang="en-US" sz="2400" dirty="0"/>
              <a:t>中華經典名句」</a:t>
            </a:r>
            <a:endParaRPr lang="en-US" altLang="zh-HK" sz="2400" dirty="0"/>
          </a:p>
          <a:p>
            <a:pPr marL="0" indent="0">
              <a:buNone/>
            </a:pPr>
            <a:r>
              <a:rPr lang="en-US" altLang="zh-HK" sz="2400" dirty="0">
                <a:hlinkClick r:id="rId4"/>
              </a:rPr>
              <a:t>https://</a:t>
            </a:r>
            <a:r>
              <a:rPr lang="en-US" altLang="zh-HK" sz="2400" dirty="0" smtClean="0">
                <a:hlinkClick r:id="rId4"/>
              </a:rPr>
              <a:t>www.edb.gov.hk/tc/curriculum-development/kla/chi-edu/chinese-culture/chi-culture-main.html</a:t>
            </a:r>
            <a:endParaRPr lang="en-US" altLang="zh-HK" sz="2400" dirty="0" smtClean="0"/>
          </a:p>
          <a:p>
            <a:pPr marL="0" indent="0">
              <a:buNone/>
            </a:pPr>
            <a:endParaRPr lang="en-US" altLang="zh-HK" sz="2400" dirty="0" smtClean="0"/>
          </a:p>
          <a:p>
            <a:pPr marL="0" indent="0">
              <a:buNone/>
            </a:pPr>
            <a:r>
              <a:rPr lang="zh-TW" altLang="en-US" sz="2400" dirty="0"/>
              <a:t>教育局</a:t>
            </a:r>
            <a:r>
              <a:rPr lang="zh-TW" altLang="en-US" sz="2400" dirty="0" smtClean="0"/>
              <a:t>：「</a:t>
            </a:r>
            <a:r>
              <a:rPr lang="zh-TW" altLang="en-US" sz="2400" dirty="0"/>
              <a:t>培養關愛、從家庭開始」</a:t>
            </a:r>
            <a:endParaRPr lang="en-US" altLang="zh-HK" sz="2400" dirty="0"/>
          </a:p>
          <a:p>
            <a:pPr marL="0" indent="0">
              <a:buNone/>
            </a:pPr>
            <a:r>
              <a:rPr lang="en-US" altLang="zh-HK" sz="2400" dirty="0">
                <a:hlinkClick r:id="rId5"/>
              </a:rPr>
              <a:t>https://</a:t>
            </a:r>
            <a:r>
              <a:rPr lang="en-US" altLang="zh-HK" sz="2400" dirty="0" smtClean="0">
                <a:hlinkClick r:id="rId5"/>
              </a:rPr>
              <a:t>www.edb.gov.hk/tc/curriculum-development/4-key-tasks/moral-civic/Newwebsite/flash/family.html</a:t>
            </a:r>
            <a:endParaRPr lang="en-US" altLang="zh-HK" sz="2400" dirty="0" smtClean="0"/>
          </a:p>
          <a:p>
            <a:pPr marL="0" indent="0">
              <a:buNone/>
            </a:pPr>
            <a:endParaRPr lang="en-US" altLang="zh-HK" sz="2400" dirty="0" smtClean="0"/>
          </a:p>
          <a:p>
            <a:pPr marL="0" indent="0">
              <a:buNone/>
            </a:pPr>
            <a:endParaRPr lang="en-US" altLang="zh-HK" sz="2400" dirty="0" smtClean="0"/>
          </a:p>
          <a:p>
            <a:pPr marL="0" indent="0">
              <a:buNone/>
            </a:pPr>
            <a:endParaRPr lang="zh-HK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264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TM10001106[[fn=徽章]]</Template>
  <TotalTime>641</TotalTime>
  <Words>702</Words>
  <Application>Microsoft Office PowerPoint</Application>
  <PresentationFormat>寬螢幕</PresentationFormat>
  <Paragraphs>63</Paragraphs>
  <Slides>8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5" baseType="lpstr">
      <vt:lpstr>微軟正黑體</vt:lpstr>
      <vt:lpstr>新細明體</vt:lpstr>
      <vt:lpstr>Arial</vt:lpstr>
      <vt:lpstr>Calibri</vt:lpstr>
      <vt:lpstr>Gill Sans MT</vt:lpstr>
      <vt:lpstr>Impact</vt:lpstr>
      <vt:lpstr>Badge</vt:lpstr>
      <vt:lpstr>高小／初中 教育局  德育、公民及國民教育組1製作 2023年2月</vt:lpstr>
      <vt:lpstr>學習重點</vt:lpstr>
      <vt:lpstr>短片簡介：吸毒爸爸華麗蛻變</vt:lpstr>
      <vt:lpstr>短片：吸毒爸爸華麗蛻變</vt:lpstr>
      <vt:lpstr>反思問題(1)：</vt:lpstr>
      <vt:lpstr>反思問題(2)：</vt:lpstr>
      <vt:lpstr>延伸活動</vt:lpstr>
      <vt:lpstr>教師參考資料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價值觀教育 高小 教育局  德育、公民及國民教育組製作 2022年10月</dc:title>
  <dc:creator>YU, Wai-kwok</dc:creator>
  <cp:lastModifiedBy>CHOW, Angela/SCDO(MCNE)4</cp:lastModifiedBy>
  <cp:revision>64</cp:revision>
  <cp:lastPrinted>2022-09-27T04:43:55Z</cp:lastPrinted>
  <dcterms:created xsi:type="dcterms:W3CDTF">2022-09-26T04:03:29Z</dcterms:created>
  <dcterms:modified xsi:type="dcterms:W3CDTF">2023-02-09T05:12:43Z</dcterms:modified>
</cp:coreProperties>
</file>